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5"/>
  </p:notesMasterIdLst>
  <p:sldIdLst>
    <p:sldId id="256" r:id="rId3"/>
    <p:sldId id="269" r:id="rId4"/>
    <p:sldId id="270" r:id="rId5"/>
    <p:sldId id="271" r:id="rId6"/>
    <p:sldId id="272" r:id="rId7"/>
    <p:sldId id="281" r:id="rId8"/>
    <p:sldId id="259" r:id="rId9"/>
    <p:sldId id="273" r:id="rId10"/>
    <p:sldId id="274" r:id="rId11"/>
    <p:sldId id="276" r:id="rId12"/>
    <p:sldId id="277" r:id="rId13"/>
    <p:sldId id="278" r:id="rId1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633" autoAdjust="0"/>
  </p:normalViewPr>
  <p:slideViewPr>
    <p:cSldViewPr>
      <p:cViewPr varScale="1">
        <p:scale>
          <a:sx n="82" d="100"/>
          <a:sy n="82" d="100"/>
        </p:scale>
        <p:origin x="1056" y="7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87A521-A4AA-4468-A0D8-E9125DE47944}" type="datetimeFigureOut">
              <a:rPr lang="zh-TW" altLang="en-US" smtClean="0"/>
              <a:t>2018/1/18</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35B794-A423-43BB-846F-20F7C74D1478}" type="slidenum">
              <a:rPr lang="zh-TW" altLang="en-US" smtClean="0"/>
              <a:t>‹#›</a:t>
            </a:fld>
            <a:endParaRPr lang="zh-TW" altLang="en-US"/>
          </a:p>
        </p:txBody>
      </p:sp>
    </p:spTree>
    <p:extLst>
      <p:ext uri="{BB962C8B-B14F-4D97-AF65-F5344CB8AC3E}">
        <p14:creationId xmlns:p14="http://schemas.microsoft.com/office/powerpoint/2010/main" val="1652611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562" dirty="0"/>
          </a:p>
        </p:txBody>
      </p:sp>
      <p:sp>
        <p:nvSpPr>
          <p:cNvPr id="4" name="投影片編號版面配置區 3"/>
          <p:cNvSpPr>
            <a:spLocks noGrp="1"/>
          </p:cNvSpPr>
          <p:nvPr>
            <p:ph type="sldNum" sz="quarter" idx="10"/>
          </p:nvPr>
        </p:nvSpPr>
        <p:spPr/>
        <p:txBody>
          <a:bodyPr/>
          <a:lstStyle/>
          <a:p>
            <a:fld id="{CF35B794-A423-43BB-846F-20F7C74D1478}" type="slidenum">
              <a:rPr lang="zh-TW" altLang="en-US" smtClean="0"/>
              <a:t>1</a:t>
            </a:fld>
            <a:endParaRPr lang="zh-TW" altLang="en-US"/>
          </a:p>
        </p:txBody>
      </p:sp>
    </p:spTree>
    <p:extLst>
      <p:ext uri="{BB962C8B-B14F-4D97-AF65-F5344CB8AC3E}">
        <p14:creationId xmlns:p14="http://schemas.microsoft.com/office/powerpoint/2010/main" val="1413595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305" dirty="0"/>
          </a:p>
        </p:txBody>
      </p:sp>
      <p:sp>
        <p:nvSpPr>
          <p:cNvPr id="4" name="投影片編號版面配置區 3"/>
          <p:cNvSpPr>
            <a:spLocks noGrp="1"/>
          </p:cNvSpPr>
          <p:nvPr>
            <p:ph type="sldNum" sz="quarter" idx="10"/>
          </p:nvPr>
        </p:nvSpPr>
        <p:spPr/>
        <p:txBody>
          <a:bodyPr/>
          <a:lstStyle/>
          <a:p>
            <a:fld id="{CF35B794-A423-43BB-846F-20F7C74D1478}" type="slidenum">
              <a:rPr lang="zh-TW" altLang="en-US" smtClean="0"/>
              <a:t>2</a:t>
            </a:fld>
            <a:endParaRPr lang="zh-TW" altLang="en-US"/>
          </a:p>
        </p:txBody>
      </p:sp>
    </p:spTree>
    <p:extLst>
      <p:ext uri="{BB962C8B-B14F-4D97-AF65-F5344CB8AC3E}">
        <p14:creationId xmlns:p14="http://schemas.microsoft.com/office/powerpoint/2010/main" val="3879273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smtClean="0"/>
              <a:t>有一天你同學幫你辦一個生日</a:t>
            </a:r>
            <a:r>
              <a:rPr lang="en-US" altLang="zh-TW" sz="1200" dirty="0" smtClean="0"/>
              <a:t>party</a:t>
            </a:r>
            <a:r>
              <a:rPr lang="zh-TW" altLang="en-US" sz="1200" dirty="0" smtClean="0"/>
              <a:t>，一進去你就看到，天哪，桌上是你最喜歡吃的草莓波波波提拉米蘇長條蛋糕，但這時候你突然驚鴻一瞥，發現你的同班同</a:t>
            </a:r>
            <a:r>
              <a:rPr lang="en-US" altLang="zh-TW" sz="1200" dirty="0" smtClean="0"/>
              <a:t>1</a:t>
            </a:r>
            <a:r>
              <a:rPr lang="zh-TW" altLang="en-US" sz="1200" dirty="0" smtClean="0"/>
              <a:t>學乃優子居然也在，乃優子也很喜歡吃草莓，但他是一個很自私的人，他一定會對蛋糕的大小很計較，如果太小他一定會當場生氣，你又不希望在生日會上讓大家氣氛不好，你這時候就想，如果可以有個很精準能自動幫忙切蛋糕的機器就好了</a:t>
            </a:r>
            <a:endParaRPr lang="zh-TW" altLang="en-US" sz="1200" dirty="0"/>
          </a:p>
        </p:txBody>
      </p:sp>
      <p:sp>
        <p:nvSpPr>
          <p:cNvPr id="4" name="投影片編號版面配置區 3"/>
          <p:cNvSpPr>
            <a:spLocks noGrp="1"/>
          </p:cNvSpPr>
          <p:nvPr>
            <p:ph type="sldNum" sz="quarter" idx="10"/>
          </p:nvPr>
        </p:nvSpPr>
        <p:spPr/>
        <p:txBody>
          <a:bodyPr/>
          <a:lstStyle/>
          <a:p>
            <a:fld id="{CF35B794-A423-43BB-846F-20F7C74D1478}" type="slidenum">
              <a:rPr lang="zh-TW" altLang="en-US" smtClean="0"/>
              <a:t>3</a:t>
            </a:fld>
            <a:endParaRPr lang="zh-TW" altLang="en-US"/>
          </a:p>
        </p:txBody>
      </p:sp>
    </p:spTree>
    <p:extLst>
      <p:ext uri="{BB962C8B-B14F-4D97-AF65-F5344CB8AC3E}">
        <p14:creationId xmlns:p14="http://schemas.microsoft.com/office/powerpoint/2010/main" val="4284182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你是個家庭主婦，每天早上下午上班，下班還要回家煮飯。而在煮飯的時候，兩個小孩，還不斷的跑來跑去，哥哥手賤還會想去碰熱鍋，你根本分身乏術，沒辦法專心切菜煮菜</a:t>
            </a:r>
            <a:endParaRPr lang="zh-TW" altLang="en-US" dirty="0"/>
          </a:p>
        </p:txBody>
      </p:sp>
      <p:sp>
        <p:nvSpPr>
          <p:cNvPr id="4" name="投影片編號版面配置區 3"/>
          <p:cNvSpPr>
            <a:spLocks noGrp="1"/>
          </p:cNvSpPr>
          <p:nvPr>
            <p:ph type="sldNum" sz="quarter" idx="10"/>
          </p:nvPr>
        </p:nvSpPr>
        <p:spPr/>
        <p:txBody>
          <a:bodyPr/>
          <a:lstStyle/>
          <a:p>
            <a:fld id="{CF35B794-A423-43BB-846F-20F7C74D1478}" type="slidenum">
              <a:rPr lang="zh-TW" altLang="en-US" smtClean="0"/>
              <a:t>4</a:t>
            </a:fld>
            <a:endParaRPr lang="zh-TW" altLang="en-US"/>
          </a:p>
        </p:txBody>
      </p:sp>
    </p:spTree>
    <p:extLst>
      <p:ext uri="{BB962C8B-B14F-4D97-AF65-F5344CB8AC3E}">
        <p14:creationId xmlns:p14="http://schemas.microsoft.com/office/powerpoint/2010/main" val="328847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而你那個老公，整天只會抱在你後面，說喔老婆，你切菜好性感，我們要不要生第三胎，然後他也不顧小孩，這時候你就想，要是有個可以幫我自動切菜的機器該有多好啊</a:t>
            </a:r>
            <a:endParaRPr lang="zh-TW" altLang="en-US" dirty="0"/>
          </a:p>
        </p:txBody>
      </p:sp>
      <p:sp>
        <p:nvSpPr>
          <p:cNvPr id="4" name="投影片編號版面配置區 3"/>
          <p:cNvSpPr>
            <a:spLocks noGrp="1"/>
          </p:cNvSpPr>
          <p:nvPr>
            <p:ph type="sldNum" sz="quarter" idx="10"/>
          </p:nvPr>
        </p:nvSpPr>
        <p:spPr/>
        <p:txBody>
          <a:bodyPr/>
          <a:lstStyle/>
          <a:p>
            <a:fld id="{CF35B794-A423-43BB-846F-20F7C74D1478}" type="slidenum">
              <a:rPr lang="zh-TW" altLang="en-US" smtClean="0"/>
              <a:t>5</a:t>
            </a:fld>
            <a:endParaRPr lang="zh-TW" altLang="en-US"/>
          </a:p>
        </p:txBody>
      </p:sp>
    </p:spTree>
    <p:extLst>
      <p:ext uri="{BB962C8B-B14F-4D97-AF65-F5344CB8AC3E}">
        <p14:creationId xmlns:p14="http://schemas.microsoft.com/office/powerpoint/2010/main" val="3689631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這就是我們自動切菜機的宗旨，我們建造一個機器負責自動幫那些辛勞煮飯的人可以自動切菜，他就有更多時間可以做其他事情。而除了這個功能，他還可以選取他想要將東西切成幾分</a:t>
            </a:r>
            <a:endParaRPr lang="zh-TW" altLang="en-US" dirty="0"/>
          </a:p>
        </p:txBody>
      </p:sp>
      <p:sp>
        <p:nvSpPr>
          <p:cNvPr id="4" name="投影片編號版面配置區 3"/>
          <p:cNvSpPr>
            <a:spLocks noGrp="1"/>
          </p:cNvSpPr>
          <p:nvPr>
            <p:ph type="sldNum" sz="quarter" idx="10"/>
          </p:nvPr>
        </p:nvSpPr>
        <p:spPr/>
        <p:txBody>
          <a:bodyPr/>
          <a:lstStyle/>
          <a:p>
            <a:fld id="{CF35B794-A423-43BB-846F-20F7C74D1478}" type="slidenum">
              <a:rPr lang="zh-TW" altLang="en-US" smtClean="0"/>
              <a:t>7</a:t>
            </a:fld>
            <a:endParaRPr lang="zh-TW" altLang="en-US"/>
          </a:p>
        </p:txBody>
      </p:sp>
    </p:spTree>
    <p:extLst>
      <p:ext uri="{BB962C8B-B14F-4D97-AF65-F5344CB8AC3E}">
        <p14:creationId xmlns:p14="http://schemas.microsoft.com/office/powerpoint/2010/main" val="2494819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F35B794-A423-43BB-846F-20F7C74D1478}" type="slidenum">
              <a:rPr lang="zh-TW" altLang="en-US" smtClean="0"/>
              <a:t>12</a:t>
            </a:fld>
            <a:endParaRPr lang="zh-TW" altLang="en-US"/>
          </a:p>
        </p:txBody>
      </p:sp>
    </p:spTree>
    <p:extLst>
      <p:ext uri="{BB962C8B-B14F-4D97-AF65-F5344CB8AC3E}">
        <p14:creationId xmlns:p14="http://schemas.microsoft.com/office/powerpoint/2010/main" val="8772671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76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38794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150510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403535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501824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722440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8108716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424009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Free PPT _ Click to add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922808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273844"/>
            <a:ext cx="7886700" cy="994172"/>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628650" y="1369219"/>
            <a:ext cx="7886700" cy="3263504"/>
          </a:xfrm>
          <a:prstGeom prst="rect">
            <a:avLst/>
          </a:prstGeo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628650" y="4767263"/>
            <a:ext cx="2057400" cy="273844"/>
          </a:xfrm>
          <a:prstGeom prst="rect">
            <a:avLst/>
          </a:prstGeom>
        </p:spPr>
        <p:txBody>
          <a:bodyPr/>
          <a:lstStyle/>
          <a:p>
            <a:endParaRPr lang="en-US"/>
          </a:p>
        </p:txBody>
      </p:sp>
      <p:sp>
        <p:nvSpPr>
          <p:cNvPr id="5" name="頁尾版面配置區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投影片編號版面配置區 5"/>
          <p:cNvSpPr>
            <a:spLocks noGrp="1"/>
          </p:cNvSpPr>
          <p:nvPr>
            <p:ph type="sldNum" sz="quarter" idx="12"/>
          </p:nvPr>
        </p:nvSpPr>
        <p:spPr>
          <a:xfrm>
            <a:off x="6457950" y="4767263"/>
            <a:ext cx="2057400" cy="273844"/>
          </a:xfrm>
          <a:prstGeom prst="rect">
            <a:avLst/>
          </a:prstGeom>
        </p:spPr>
        <p:txBody>
          <a:bodyPr/>
          <a:lstStyle/>
          <a:p>
            <a:fld id="{3D029BBB-626E-6B49-B3D7-B2B714D4CCDF}" type="slidenum">
              <a:rPr lang="en-US" smtClean="0"/>
              <a:t>‹#›</a:t>
            </a:fld>
            <a:endParaRPr lang="en-US"/>
          </a:p>
        </p:txBody>
      </p:sp>
    </p:spTree>
    <p:extLst>
      <p:ext uri="{BB962C8B-B14F-4D97-AF65-F5344CB8AC3E}">
        <p14:creationId xmlns:p14="http://schemas.microsoft.com/office/powerpoint/2010/main" val="121573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28650" y="4767263"/>
            <a:ext cx="2057400" cy="273844"/>
          </a:xfrm>
          <a:prstGeom prst="rect">
            <a:avLst/>
          </a:prstGeom>
        </p:spPr>
        <p:txBody>
          <a:bodyPr/>
          <a:lstStyle/>
          <a:p>
            <a:endParaRPr lang="en-US"/>
          </a:p>
        </p:txBody>
      </p:sp>
      <p:sp>
        <p:nvSpPr>
          <p:cNvPr id="3" name="頁尾版面配置區 2"/>
          <p:cNvSpPr>
            <a:spLocks noGrp="1"/>
          </p:cNvSpPr>
          <p:nvPr>
            <p:ph type="ftr" sz="quarter" idx="11"/>
          </p:nvPr>
        </p:nvSpPr>
        <p:spPr>
          <a:xfrm>
            <a:off x="3028950" y="4767263"/>
            <a:ext cx="3086100" cy="273844"/>
          </a:xfrm>
          <a:prstGeom prst="rect">
            <a:avLst/>
          </a:prstGeom>
        </p:spPr>
        <p:txBody>
          <a:bodyPr/>
          <a:lstStyle/>
          <a:p>
            <a:endParaRPr lang="en-US"/>
          </a:p>
        </p:txBody>
      </p:sp>
      <p:sp>
        <p:nvSpPr>
          <p:cNvPr id="4" name="投影片編號版面配置區 3"/>
          <p:cNvSpPr>
            <a:spLocks noGrp="1"/>
          </p:cNvSpPr>
          <p:nvPr>
            <p:ph type="sldNum" sz="quarter" idx="12"/>
          </p:nvPr>
        </p:nvSpPr>
        <p:spPr>
          <a:xfrm>
            <a:off x="6457950" y="4767263"/>
            <a:ext cx="2057400" cy="273844"/>
          </a:xfrm>
          <a:prstGeom prst="rect">
            <a:avLst/>
          </a:prstGeom>
        </p:spPr>
        <p:txBody>
          <a:bodyPr/>
          <a:lstStyle/>
          <a:p>
            <a:fld id="{3D029BBB-626E-6B49-B3D7-B2B714D4CCDF}" type="slidenum">
              <a:rPr lang="en-US" smtClean="0"/>
              <a:t>‹#›</a:t>
            </a:fld>
            <a:endParaRPr lang="en-US"/>
          </a:p>
        </p:txBody>
      </p:sp>
    </p:spTree>
    <p:extLst>
      <p:ext uri="{BB962C8B-B14F-4D97-AF65-F5344CB8AC3E}">
        <p14:creationId xmlns:p14="http://schemas.microsoft.com/office/powerpoint/2010/main" val="355902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95959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815133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60431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058029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74" r:id="rId4"/>
    <p:sldLayoutId id="2147483675" r:id="rId5"/>
  </p:sldLayoutIdLst>
  <p:hf sldNum="0" hdr="0" ftr="0" dt="0"/>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t>‹#›</a:t>
            </a:fld>
            <a:endParaRPr lang="en-US"/>
          </a:p>
        </p:txBody>
      </p:sp>
    </p:spTree>
    <p:extLst>
      <p:ext uri="{BB962C8B-B14F-4D97-AF65-F5344CB8AC3E}">
        <p14:creationId xmlns:p14="http://schemas.microsoft.com/office/powerpoint/2010/main" val="26212399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4.png"/><Relationship Id="rId7"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11379" y="3896350"/>
            <a:ext cx="4860030" cy="954107"/>
          </a:xfrm>
          <a:prstGeom prst="rect">
            <a:avLst/>
          </a:prstGeom>
          <a:noFill/>
        </p:spPr>
        <p:txBody>
          <a:bodyPr wrap="square">
            <a:spAutoFit/>
          </a:bodyPr>
          <a:lstStyle/>
          <a:p>
            <a:pPr algn="r" fontAlgn="auto">
              <a:spcBef>
                <a:spcPts val="0"/>
              </a:spcBef>
              <a:spcAft>
                <a:spcPts val="0"/>
              </a:spcAft>
              <a:defRPr/>
            </a:pPr>
            <a:r>
              <a:rPr kumimoji="0" lang="en-US" altLang="ko-KR" sz="1400" b="1" dirty="0" smtClean="0">
                <a:solidFill>
                  <a:schemeClr val="bg1"/>
                </a:solidFill>
                <a:latin typeface="Arial" pitchFamily="34" charset="0"/>
                <a:cs typeface="Arial" pitchFamily="34" charset="0"/>
              </a:rPr>
              <a:t>Team 05</a:t>
            </a:r>
          </a:p>
          <a:p>
            <a:pPr algn="r" fontAlgn="auto">
              <a:spcBef>
                <a:spcPts val="0"/>
              </a:spcBef>
              <a:spcAft>
                <a:spcPts val="0"/>
              </a:spcAft>
              <a:defRPr/>
            </a:pPr>
            <a:r>
              <a:rPr lang="zh-TW" altLang="en-US" sz="1400" b="1" dirty="0" smtClean="0">
                <a:solidFill>
                  <a:schemeClr val="bg1"/>
                </a:solidFill>
                <a:latin typeface="Times New Roman" panose="02020603050405020304" pitchFamily="18" charset="0"/>
                <a:cs typeface="Times New Roman" panose="02020603050405020304" pitchFamily="18" charset="0"/>
              </a:rPr>
              <a:t>許凱傑</a:t>
            </a:r>
            <a:r>
              <a:rPr lang="zh-TW" altLang="en-US" sz="1400" b="1" dirty="0" smtClean="0">
                <a:solidFill>
                  <a:schemeClr val="bg1"/>
                </a:solidFill>
                <a:latin typeface="Arial" pitchFamily="34" charset="0"/>
                <a:cs typeface="Arial" pitchFamily="34" charset="0"/>
              </a:rPr>
              <a:t> </a:t>
            </a:r>
            <a:r>
              <a:rPr lang="en-US" altLang="zh-TW" sz="1400" b="1" dirty="0" smtClean="0">
                <a:solidFill>
                  <a:schemeClr val="bg1"/>
                </a:solidFill>
                <a:latin typeface="Arial" pitchFamily="34" charset="0"/>
                <a:cs typeface="Arial" pitchFamily="34" charset="0"/>
              </a:rPr>
              <a:t>B03901026</a:t>
            </a:r>
          </a:p>
          <a:p>
            <a:pPr algn="r" fontAlgn="auto">
              <a:spcBef>
                <a:spcPts val="0"/>
              </a:spcBef>
              <a:spcAft>
                <a:spcPts val="0"/>
              </a:spcAft>
              <a:defRPr/>
            </a:pPr>
            <a:r>
              <a:rPr kumimoji="0" lang="zh-TW" altLang="en-US" sz="1400" b="1" dirty="0" smtClean="0">
                <a:solidFill>
                  <a:schemeClr val="bg1"/>
                </a:solidFill>
                <a:latin typeface="Times New Roman" panose="02020603050405020304" pitchFamily="18" charset="0"/>
                <a:cs typeface="Times New Roman" panose="02020603050405020304" pitchFamily="18" charset="0"/>
              </a:rPr>
              <a:t>陳柏文</a:t>
            </a:r>
            <a:r>
              <a:rPr kumimoji="0" lang="zh-TW" altLang="en-US" sz="1400" b="1" dirty="0" smtClean="0">
                <a:solidFill>
                  <a:schemeClr val="bg1"/>
                </a:solidFill>
                <a:latin typeface="Arial" pitchFamily="34" charset="0"/>
                <a:cs typeface="Arial" pitchFamily="34" charset="0"/>
              </a:rPr>
              <a:t> </a:t>
            </a:r>
            <a:r>
              <a:rPr kumimoji="0" lang="en-US" altLang="zh-TW" sz="1400" b="1" dirty="0" smtClean="0">
                <a:solidFill>
                  <a:schemeClr val="bg1"/>
                </a:solidFill>
                <a:latin typeface="Arial" pitchFamily="34" charset="0"/>
                <a:cs typeface="Arial" pitchFamily="34" charset="0"/>
              </a:rPr>
              <a:t>B03901036</a:t>
            </a:r>
          </a:p>
          <a:p>
            <a:pPr algn="r" fontAlgn="auto">
              <a:spcBef>
                <a:spcPts val="0"/>
              </a:spcBef>
              <a:spcAft>
                <a:spcPts val="0"/>
              </a:spcAft>
              <a:defRPr/>
            </a:pPr>
            <a:r>
              <a:rPr lang="zh-TW" altLang="en-US" sz="1400" b="1" dirty="0" smtClean="0">
                <a:solidFill>
                  <a:schemeClr val="bg1"/>
                </a:solidFill>
                <a:latin typeface="Times New Roman" panose="02020603050405020304" pitchFamily="18" charset="0"/>
                <a:cs typeface="Times New Roman" panose="02020603050405020304" pitchFamily="18" charset="0"/>
              </a:rPr>
              <a:t>莊育權</a:t>
            </a:r>
            <a:r>
              <a:rPr lang="zh-TW" altLang="en-US" sz="1400" b="1" dirty="0" smtClean="0">
                <a:solidFill>
                  <a:schemeClr val="bg1"/>
                </a:solidFill>
                <a:latin typeface="Arial" pitchFamily="34" charset="0"/>
                <a:cs typeface="Arial" pitchFamily="34" charset="0"/>
              </a:rPr>
              <a:t> </a:t>
            </a:r>
            <a:r>
              <a:rPr lang="en-US" altLang="zh-TW" sz="1400" b="1" dirty="0" smtClean="0">
                <a:solidFill>
                  <a:schemeClr val="bg1"/>
                </a:solidFill>
                <a:latin typeface="Arial" pitchFamily="34" charset="0"/>
                <a:cs typeface="Arial" pitchFamily="34" charset="0"/>
              </a:rPr>
              <a:t>B03901142</a:t>
            </a:r>
            <a:endParaRPr kumimoji="0" lang="en-US" altLang="ko-KR" sz="1400" b="1" dirty="0">
              <a:solidFill>
                <a:schemeClr val="bg1"/>
              </a:solidFill>
              <a:latin typeface="Arial" pitchFamily="34" charset="0"/>
              <a:cs typeface="Arial" pitchFamily="34" charset="0"/>
            </a:endParaRPr>
          </a:p>
        </p:txBody>
      </p:sp>
      <p:sp>
        <p:nvSpPr>
          <p:cNvPr id="5" name="TextBox 1"/>
          <p:cNvSpPr txBox="1">
            <a:spLocks noChangeArrowheads="1"/>
          </p:cNvSpPr>
          <p:nvPr/>
        </p:nvSpPr>
        <p:spPr bwMode="auto">
          <a:xfrm>
            <a:off x="3911379" y="2787774"/>
            <a:ext cx="4860032" cy="892552"/>
          </a:xfrm>
          <a:prstGeom prst="rect">
            <a:avLst/>
          </a:prstGeom>
          <a:noFill/>
          <a:ln w="9525">
            <a:noFill/>
            <a:miter lim="800000"/>
            <a:headEnd/>
            <a:tailEnd/>
          </a:ln>
        </p:spPr>
        <p:txBody>
          <a:bodyPr wrap="square">
            <a:spAutoFit/>
          </a:bodyPr>
          <a:lstStyle/>
          <a:p>
            <a:pPr algn="r"/>
            <a:r>
              <a:rPr lang="en-US" altLang="zh-TW" sz="3600" b="1" dirty="0" smtClean="0">
                <a:solidFill>
                  <a:schemeClr val="bg1"/>
                </a:solidFill>
                <a:latin typeface="Arial" pitchFamily="34" charset="0"/>
                <a:ea typeface="맑은 고딕" pitchFamily="50" charset="-127"/>
                <a:cs typeface="Arial" pitchFamily="34" charset="0"/>
              </a:rPr>
              <a:t>Kitchen’s Helper</a:t>
            </a:r>
          </a:p>
          <a:p>
            <a:pPr algn="r"/>
            <a:r>
              <a:rPr lang="en-US" altLang="ko-KR" sz="1600" b="1" dirty="0" smtClean="0">
                <a:solidFill>
                  <a:schemeClr val="bg1"/>
                </a:solidFill>
                <a:latin typeface="Arial" pitchFamily="34" charset="0"/>
                <a:ea typeface="맑은 고딕" pitchFamily="50" charset="-127"/>
                <a:cs typeface="Arial" pitchFamily="34" charset="0"/>
              </a:rPr>
              <a:t>FINAL REPORT</a:t>
            </a:r>
          </a:p>
        </p:txBody>
      </p:sp>
    </p:spTree>
    <p:extLst>
      <p:ext uri="{BB962C8B-B14F-4D97-AF65-F5344CB8AC3E}">
        <p14:creationId xmlns:p14="http://schemas.microsoft.com/office/powerpoint/2010/main" val="303447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38798" y="86507"/>
            <a:ext cx="7524328" cy="884466"/>
          </a:xfrm>
        </p:spPr>
        <p:txBody>
          <a:bodyPr/>
          <a:lstStyle/>
          <a:p>
            <a:r>
              <a:rPr lang="en-US" altLang="ko-KR" dirty="0" smtClean="0"/>
              <a:t>HC-SR04 </a:t>
            </a:r>
            <a:endParaRPr lang="ko-KR" altLang="en-US" dirty="0"/>
          </a:p>
        </p:txBody>
      </p:sp>
      <p:sp>
        <p:nvSpPr>
          <p:cNvPr id="2" name="Content Placeholder 1"/>
          <p:cNvSpPr>
            <a:spLocks noGrp="1"/>
          </p:cNvSpPr>
          <p:nvPr>
            <p:ph idx="1"/>
          </p:nvPr>
        </p:nvSpPr>
        <p:spPr/>
        <p:txBody>
          <a:bodyPr/>
          <a:lstStyle/>
          <a:p>
            <a:pPr lvl="0"/>
            <a:r>
              <a:rPr lang="en-US" altLang="ko-KR" b="1" dirty="0" smtClean="0"/>
              <a:t>A. Exact Trigger Time</a:t>
            </a:r>
            <a:endParaRPr lang="en-US" b="1" dirty="0"/>
          </a:p>
        </p:txBody>
      </p:sp>
      <p:sp>
        <p:nvSpPr>
          <p:cNvPr id="5" name="Content Placeholder 4"/>
          <p:cNvSpPr>
            <a:spLocks noGrp="1"/>
          </p:cNvSpPr>
          <p:nvPr>
            <p:ph idx="10"/>
          </p:nvPr>
        </p:nvSpPr>
        <p:spPr>
          <a:xfrm>
            <a:off x="1979712" y="1450277"/>
            <a:ext cx="6912768" cy="962805"/>
          </a:xfrm>
        </p:spPr>
        <p:txBody>
          <a:bodyPr/>
          <a:lstStyle/>
          <a:p>
            <a:r>
              <a:rPr lang="en-US" altLang="ko-KR" sz="1600" dirty="0" smtClean="0"/>
              <a:t>Send ‘trigger’ until detecting the rising edge of ‘echo’ </a:t>
            </a:r>
          </a:p>
          <a:p>
            <a:r>
              <a:rPr lang="en-US" altLang="ko-KR" sz="1600" dirty="0" smtClean="0">
                <a:latin typeface="Arial" pitchFamily="34" charset="0"/>
                <a:cs typeface="Arial" pitchFamily="34" charset="0"/>
              </a:rPr>
              <a:t>-&gt; HC-SR04 seems to have intervention and stuck on triggering stage</a:t>
            </a:r>
          </a:p>
          <a:p>
            <a:r>
              <a:rPr lang="en-US" altLang="ko-KR" sz="1600" dirty="0" smtClean="0"/>
              <a:t>We send ‘trigger’ for exact 500 cycles ( 10 </a:t>
            </a:r>
            <a:r>
              <a:rPr lang="el-GR" altLang="ko-KR" sz="1600" dirty="0" smtClean="0">
                <a:ea typeface="標楷體" panose="03000509000000000000" pitchFamily="65" charset="-120"/>
              </a:rPr>
              <a:t>μ</a:t>
            </a:r>
            <a:r>
              <a:rPr lang="en-US" altLang="ko-KR" sz="1600" dirty="0" smtClean="0">
                <a:ea typeface="標楷體" panose="03000509000000000000" pitchFamily="65" charset="-120"/>
              </a:rPr>
              <a:t>s</a:t>
            </a:r>
            <a:r>
              <a:rPr lang="en-US" altLang="ko-KR" sz="1600" dirty="0" smtClean="0"/>
              <a:t>).</a:t>
            </a:r>
            <a:endParaRPr lang="ko-KR" altLang="en-US" sz="1600" dirty="0"/>
          </a:p>
        </p:txBody>
      </p:sp>
      <p:sp>
        <p:nvSpPr>
          <p:cNvPr id="6" name="Content Placeholder 1"/>
          <p:cNvSpPr txBox="1">
            <a:spLocks/>
          </p:cNvSpPr>
          <p:nvPr/>
        </p:nvSpPr>
        <p:spPr>
          <a:xfrm>
            <a:off x="1979712" y="2501976"/>
            <a:ext cx="6912768" cy="460648"/>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b="1" dirty="0"/>
              <a:t>B</a:t>
            </a:r>
            <a:r>
              <a:rPr lang="en-US" altLang="ko-KR" b="1" dirty="0" smtClean="0"/>
              <a:t>. Enough Space Time </a:t>
            </a:r>
            <a:endParaRPr lang="en-US" b="1" dirty="0"/>
          </a:p>
        </p:txBody>
      </p:sp>
      <p:sp>
        <p:nvSpPr>
          <p:cNvPr id="7" name="Content Placeholder 4"/>
          <p:cNvSpPr txBox="1">
            <a:spLocks/>
          </p:cNvSpPr>
          <p:nvPr/>
        </p:nvSpPr>
        <p:spPr>
          <a:xfrm>
            <a:off x="1979712" y="2962624"/>
            <a:ext cx="6912768" cy="1180884"/>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dirty="0" smtClean="0"/>
              <a:t>If the space time between two triggering is too short, HC-SR04 will stuck on triggering stage.</a:t>
            </a:r>
          </a:p>
          <a:p>
            <a:r>
              <a:rPr lang="en-US" altLang="ko-KR" sz="1600" dirty="0" smtClean="0"/>
              <a:t>We set space time to be 50 </a:t>
            </a:r>
            <a:r>
              <a:rPr lang="en-US" altLang="ko-KR" sz="1600" dirty="0" err="1" smtClean="0"/>
              <a:t>ms.</a:t>
            </a:r>
            <a:endParaRPr lang="ko-KR" altLang="en-US" sz="1600" dirty="0"/>
          </a:p>
        </p:txBody>
      </p:sp>
      <p:sp>
        <p:nvSpPr>
          <p:cNvPr id="9" name="Content Placeholder 4"/>
          <p:cNvSpPr txBox="1">
            <a:spLocks/>
          </p:cNvSpPr>
          <p:nvPr/>
        </p:nvSpPr>
        <p:spPr>
          <a:xfrm>
            <a:off x="1998660" y="3553066"/>
            <a:ext cx="6912768" cy="403449"/>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ko-KR" altLang="en-US" dirty="0"/>
          </a:p>
        </p:txBody>
      </p:sp>
      <p:pic>
        <p:nvPicPr>
          <p:cNvPr id="11" name="Picture 6" descr="「HCSR 04」的圖片搜尋結果"/>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21455" b="84545" l="1085" r="96203">
                        <a14:foregroundMark x1="54973" y1="24182" x2="54973" y2="24182"/>
                        <a14:foregroundMark x1="44123" y1="23091" x2="44123" y2="23091"/>
                        <a14:foregroundMark x1="43038" y1="22727" x2="43038" y2="22727"/>
                        <a14:foregroundMark x1="40506" y1="71818" x2="40506" y2="71818"/>
                        <a14:foregroundMark x1="46112" y1="71273" x2="46112" y2="71273"/>
                        <a14:foregroundMark x1="46655" y1="66182" x2="46655" y2="66182"/>
                        <a14:foregroundMark x1="54973" y1="66182" x2="54973" y2="66182"/>
                        <a14:foregroundMark x1="58228" y1="66000" x2="58228" y2="66000"/>
                        <a14:foregroundMark x1="48463" y1="24545" x2="48463" y2="24545"/>
                        <a14:foregroundMark x1="44846" y1="23273" x2="44846" y2="23273"/>
                      </a14:backgroundRemoval>
                    </a14:imgEffect>
                  </a14:imgLayer>
                </a14:imgProps>
              </a:ext>
              <a:ext uri="{28A0092B-C50C-407E-A947-70E740481C1C}">
                <a14:useLocalDpi xmlns:a14="http://schemas.microsoft.com/office/drawing/2010/main" val="0"/>
              </a:ext>
            </a:extLst>
          </a:blip>
          <a:srcRect t="20814"/>
          <a:stretch/>
        </p:blipFill>
        <p:spPr bwMode="auto">
          <a:xfrm>
            <a:off x="6785132" y="267495"/>
            <a:ext cx="2107348"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7723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38798" y="86507"/>
            <a:ext cx="7524328" cy="884466"/>
          </a:xfrm>
        </p:spPr>
        <p:txBody>
          <a:bodyPr/>
          <a:lstStyle/>
          <a:p>
            <a:r>
              <a:rPr lang="en-US" altLang="ko-KR" dirty="0" smtClean="0"/>
              <a:t>Detail of Controller </a:t>
            </a:r>
            <a:endParaRPr lang="ko-KR" altLang="en-US" dirty="0"/>
          </a:p>
        </p:txBody>
      </p:sp>
      <p:sp>
        <p:nvSpPr>
          <p:cNvPr id="2" name="Content Placeholder 1"/>
          <p:cNvSpPr>
            <a:spLocks noGrp="1"/>
          </p:cNvSpPr>
          <p:nvPr>
            <p:ph idx="1"/>
          </p:nvPr>
        </p:nvSpPr>
        <p:spPr/>
        <p:txBody>
          <a:bodyPr/>
          <a:lstStyle/>
          <a:p>
            <a:pPr lvl="0"/>
            <a:r>
              <a:rPr lang="en-US" altLang="ko-KR" b="1" dirty="0" smtClean="0"/>
              <a:t>A. Move</a:t>
            </a:r>
            <a:endParaRPr lang="en-US" b="1" dirty="0"/>
          </a:p>
        </p:txBody>
      </p:sp>
      <p:sp>
        <p:nvSpPr>
          <p:cNvPr id="5" name="Content Placeholder 4"/>
          <p:cNvSpPr>
            <a:spLocks noGrp="1"/>
          </p:cNvSpPr>
          <p:nvPr>
            <p:ph idx="10"/>
          </p:nvPr>
        </p:nvSpPr>
        <p:spPr>
          <a:xfrm>
            <a:off x="1976760" y="1448222"/>
            <a:ext cx="6912768" cy="962805"/>
          </a:xfrm>
        </p:spPr>
        <p:txBody>
          <a:bodyPr/>
          <a:lstStyle/>
          <a:p>
            <a:r>
              <a:rPr lang="en-US" altLang="ko-KR" sz="1600" dirty="0" smtClean="0"/>
              <a:t>At first, we only move when the HC-SR04 is waiting for ‘echo’.</a:t>
            </a:r>
          </a:p>
          <a:p>
            <a:r>
              <a:rPr lang="en-US" altLang="ko-KR" sz="1600" dirty="0" smtClean="0"/>
              <a:t>However, this time is too short for plate to move (above 2 </a:t>
            </a:r>
            <a:r>
              <a:rPr lang="en-US" altLang="ko-KR" sz="1600" dirty="0" err="1" smtClean="0"/>
              <a:t>ms</a:t>
            </a:r>
            <a:r>
              <a:rPr lang="en-US" altLang="ko-KR" sz="1600" dirty="0" smtClean="0"/>
              <a:t>).</a:t>
            </a:r>
          </a:p>
          <a:p>
            <a:r>
              <a:rPr lang="en-US" altLang="ko-KR" sz="1600" dirty="0" smtClean="0">
                <a:latin typeface="Arial" pitchFamily="34" charset="0"/>
                <a:cs typeface="Arial" pitchFamily="34" charset="0"/>
              </a:rPr>
              <a:t>Therefore, we also move when HC-SR04 is being triggered. (The speed of the plate is not so high that it won’t influence the performance.)</a:t>
            </a:r>
            <a:endParaRPr lang="ko-KR" altLang="en-US" sz="1600" dirty="0">
              <a:latin typeface="Arial" pitchFamily="34" charset="0"/>
              <a:cs typeface="Arial" pitchFamily="34" charset="0"/>
            </a:endParaRPr>
          </a:p>
        </p:txBody>
      </p:sp>
      <p:sp>
        <p:nvSpPr>
          <p:cNvPr id="6" name="Content Placeholder 1"/>
          <p:cNvSpPr txBox="1">
            <a:spLocks/>
          </p:cNvSpPr>
          <p:nvPr/>
        </p:nvSpPr>
        <p:spPr>
          <a:xfrm>
            <a:off x="1950244" y="2835981"/>
            <a:ext cx="6912768" cy="460648"/>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b="1" dirty="0"/>
              <a:t>B</a:t>
            </a:r>
            <a:r>
              <a:rPr lang="en-US" altLang="ko-KR" b="1" dirty="0" smtClean="0"/>
              <a:t>. Cut </a:t>
            </a:r>
            <a:endParaRPr lang="en-US" b="1" dirty="0"/>
          </a:p>
        </p:txBody>
      </p:sp>
      <p:sp>
        <p:nvSpPr>
          <p:cNvPr id="7" name="Content Placeholder 4"/>
          <p:cNvSpPr txBox="1">
            <a:spLocks/>
          </p:cNvSpPr>
          <p:nvPr/>
        </p:nvSpPr>
        <p:spPr>
          <a:xfrm>
            <a:off x="1976760" y="3296629"/>
            <a:ext cx="6912768" cy="1180884"/>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dirty="0" smtClean="0"/>
              <a:t>When the machine move to the ideal distance which is calculated by FPGA, the controller will sent cut signal to cut driver to make cut motor start cutting.</a:t>
            </a:r>
            <a:endParaRPr lang="ko-KR" altLang="en-US" sz="1600" dirty="0"/>
          </a:p>
        </p:txBody>
      </p:sp>
    </p:spTree>
    <p:extLst>
      <p:ext uri="{BB962C8B-B14F-4D97-AF65-F5344CB8AC3E}">
        <p14:creationId xmlns:p14="http://schemas.microsoft.com/office/powerpoint/2010/main" val="31210114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om cook」的圖片搜尋結果"/>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520" y="-25102"/>
            <a:ext cx="9252520" cy="550011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2123728" y="1995686"/>
            <a:ext cx="5070619" cy="1107996"/>
          </a:xfrm>
          <a:prstGeom prst="rect">
            <a:avLst/>
          </a:prstGeom>
          <a:noFill/>
        </p:spPr>
        <p:txBody>
          <a:bodyPr wrap="none" rtlCol="0">
            <a:spAutoFit/>
          </a:bodyPr>
          <a:lstStyle/>
          <a:p>
            <a:r>
              <a:rPr lang="en-US" altLang="zh-TW" sz="6600" b="1" dirty="0" smtClean="0"/>
              <a:t>DEMO TIME</a:t>
            </a:r>
            <a:endParaRPr lang="zh-TW" altLang="en-US" sz="6600" b="1" dirty="0"/>
          </a:p>
        </p:txBody>
      </p:sp>
    </p:spTree>
    <p:extLst>
      <p:ext uri="{BB962C8B-B14F-4D97-AF65-F5344CB8AC3E}">
        <p14:creationId xmlns:p14="http://schemas.microsoft.com/office/powerpoint/2010/main" val="17179894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sp>
        <p:nvSpPr>
          <p:cNvPr id="7" name="文字方塊 6"/>
          <p:cNvSpPr txBox="1"/>
          <p:nvPr/>
        </p:nvSpPr>
        <p:spPr>
          <a:xfrm>
            <a:off x="1835696" y="987574"/>
            <a:ext cx="184731" cy="369332"/>
          </a:xfrm>
          <a:prstGeom prst="rect">
            <a:avLst/>
          </a:prstGeom>
          <a:noFill/>
        </p:spPr>
        <p:txBody>
          <a:bodyPr wrap="none" rtlCol="0">
            <a:spAutoFit/>
          </a:bodyPr>
          <a:lstStyle/>
          <a:p>
            <a:pPr>
              <a:buClr>
                <a:schemeClr val="bg2">
                  <a:lumMod val="50000"/>
                </a:schemeClr>
              </a:buClr>
              <a:buSzPct val="70000"/>
            </a:pPr>
            <a:endParaRPr lang="zh-TW" altLang="en-US" dirty="0"/>
          </a:p>
        </p:txBody>
      </p:sp>
      <p:sp>
        <p:nvSpPr>
          <p:cNvPr id="8" name="Content Placeholder 1"/>
          <p:cNvSpPr>
            <a:spLocks noGrp="1"/>
          </p:cNvSpPr>
          <p:nvPr>
            <p:ph idx="1"/>
          </p:nvPr>
        </p:nvSpPr>
        <p:spPr>
          <a:xfrm>
            <a:off x="1925452" y="2355726"/>
            <a:ext cx="6912768" cy="460648"/>
          </a:xfrm>
        </p:spPr>
        <p:txBody>
          <a:bodyPr/>
          <a:lstStyle/>
          <a:p>
            <a:pPr lvl="0"/>
            <a:r>
              <a:rPr lang="en-US" altLang="ko-KR" b="1" dirty="0" smtClean="0"/>
              <a:t>A. Introduction</a:t>
            </a:r>
          </a:p>
          <a:p>
            <a:pPr lvl="0"/>
            <a:r>
              <a:rPr lang="en-US" b="1" dirty="0"/>
              <a:t>	</a:t>
            </a:r>
            <a:r>
              <a:rPr lang="en-US" sz="1800" dirty="0" smtClean="0"/>
              <a:t>- Applications</a:t>
            </a:r>
          </a:p>
          <a:p>
            <a:pPr lvl="0"/>
            <a:r>
              <a:rPr lang="en-US" sz="1800" dirty="0"/>
              <a:t>	</a:t>
            </a:r>
            <a:r>
              <a:rPr lang="en-US" sz="1800" dirty="0" smtClean="0"/>
              <a:t>- Functionalities</a:t>
            </a:r>
          </a:p>
          <a:p>
            <a:pPr lvl="0"/>
            <a:r>
              <a:rPr lang="en-US" altLang="zh-TW" b="1" dirty="0" smtClean="0"/>
              <a:t>B. Implementation</a:t>
            </a:r>
          </a:p>
          <a:p>
            <a:pPr lvl="0"/>
            <a:r>
              <a:rPr lang="en-US" b="1" dirty="0"/>
              <a:t>	</a:t>
            </a:r>
            <a:r>
              <a:rPr lang="en-US" sz="1800" dirty="0" smtClean="0"/>
              <a:t>- Electronic Elements</a:t>
            </a:r>
          </a:p>
          <a:p>
            <a:pPr lvl="0"/>
            <a:r>
              <a:rPr lang="en-US" sz="1800" dirty="0"/>
              <a:t>	</a:t>
            </a:r>
            <a:r>
              <a:rPr lang="en-US" sz="1800" dirty="0" smtClean="0"/>
              <a:t>- Hardware Architecture</a:t>
            </a:r>
          </a:p>
          <a:p>
            <a:pPr lvl="0"/>
            <a:r>
              <a:rPr lang="en-US" b="1" dirty="0" smtClean="0"/>
              <a:t>C. Observation and Results</a:t>
            </a:r>
          </a:p>
          <a:p>
            <a:pPr lvl="0"/>
            <a:r>
              <a:rPr lang="en-US" b="1" dirty="0" smtClean="0"/>
              <a:t>D. DEMO Time</a:t>
            </a:r>
          </a:p>
          <a:p>
            <a:pPr lvl="0"/>
            <a:r>
              <a:rPr lang="en-US" b="1" dirty="0" smtClean="0"/>
              <a:t>E. Q&amp;A</a:t>
            </a:r>
            <a:endParaRPr lang="en-US" b="1" dirty="0"/>
          </a:p>
        </p:txBody>
      </p:sp>
    </p:spTree>
    <p:extLst>
      <p:ext uri="{BB962C8B-B14F-4D97-AF65-F5344CB8AC3E}">
        <p14:creationId xmlns:p14="http://schemas.microsoft.com/office/powerpoint/2010/main" val="2944429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elebrate birthday」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6" y="0"/>
            <a:ext cx="9252520" cy="6164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3950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usy kitchen mom」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9032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kitchen husband」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930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廚房」的圖片搜尋結果"/>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1"/>
            <a:ext cx="9252520" cy="5740102"/>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p:cNvPicPr>
            <a:picLocks noChangeAspect="1"/>
          </p:cNvPicPr>
          <p:nvPr/>
        </p:nvPicPr>
        <p:blipFill>
          <a:blip r:embed="rId3" cstate="print">
            <a:extLst>
              <a:ext uri="{BEBA8EAE-BF5A-486C-A8C5-ECC9F3942E4B}">
                <a14:imgProps xmlns:a14="http://schemas.microsoft.com/office/drawing/2010/main">
                  <a14:imgLayer r:embed="rId4">
                    <a14:imgEffect>
                      <a14:backgroundRemoval t="9863" b="95715" l="0" r="100000">
                        <a14:foregroundMark x1="3772" y1="66855" x2="3772" y2="66855"/>
                        <a14:foregroundMark x1="2586" y1="64834" x2="2586" y2="64834"/>
                        <a14:foregroundMark x1="1293" y1="62975" x2="1293" y2="62975"/>
                        <a14:foregroundMark x1="98599" y1="65158" x2="98599" y2="65158"/>
                        <a14:foregroundMark x1="6034" y1="94260" x2="6034" y2="94260"/>
                        <a14:foregroundMark x1="5819" y1="94260" x2="5819" y2="94260"/>
                        <a14:foregroundMark x1="5280" y1="92805" x2="5280" y2="92805"/>
                      </a14:backgroundRemoval>
                    </a14:imgEffect>
                  </a14:imgLayer>
                </a14:imgProps>
              </a:ext>
              <a:ext uri="{28A0092B-C50C-407E-A947-70E740481C1C}">
                <a14:useLocalDpi xmlns:a14="http://schemas.microsoft.com/office/drawing/2010/main" val="0"/>
              </a:ext>
            </a:extLst>
          </a:blip>
          <a:stretch>
            <a:fillRect/>
          </a:stretch>
        </p:blipFill>
        <p:spPr>
          <a:xfrm>
            <a:off x="1349896" y="-1964754"/>
            <a:ext cx="6552728" cy="7992888"/>
          </a:xfrm>
          <a:prstGeom prst="rect">
            <a:avLst/>
          </a:prstGeom>
        </p:spPr>
      </p:pic>
    </p:spTree>
    <p:extLst>
      <p:ext uri="{BB962C8B-B14F-4D97-AF65-F5344CB8AC3E}">
        <p14:creationId xmlns:p14="http://schemas.microsoft.com/office/powerpoint/2010/main" val="11465317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38798" y="86507"/>
            <a:ext cx="7524328" cy="884466"/>
          </a:xfrm>
        </p:spPr>
        <p:txBody>
          <a:bodyPr/>
          <a:lstStyle/>
          <a:p>
            <a:r>
              <a:rPr lang="en-US" altLang="ko-KR" dirty="0" smtClean="0"/>
              <a:t>Functionalities</a:t>
            </a:r>
            <a:endParaRPr lang="ko-KR" altLang="en-US" dirty="0"/>
          </a:p>
        </p:txBody>
      </p:sp>
      <p:sp>
        <p:nvSpPr>
          <p:cNvPr id="2" name="Content Placeholder 1"/>
          <p:cNvSpPr>
            <a:spLocks noGrp="1"/>
          </p:cNvSpPr>
          <p:nvPr>
            <p:ph idx="1"/>
          </p:nvPr>
        </p:nvSpPr>
        <p:spPr/>
        <p:txBody>
          <a:bodyPr/>
          <a:lstStyle/>
          <a:p>
            <a:pPr lvl="0"/>
            <a:r>
              <a:rPr lang="en-US" altLang="ko-KR" b="1" dirty="0" smtClean="0"/>
              <a:t>A. Automatically Cut Things</a:t>
            </a:r>
            <a:endParaRPr lang="en-US" b="1" dirty="0"/>
          </a:p>
        </p:txBody>
      </p:sp>
      <p:sp>
        <p:nvSpPr>
          <p:cNvPr id="5" name="Content Placeholder 4"/>
          <p:cNvSpPr>
            <a:spLocks noGrp="1"/>
          </p:cNvSpPr>
          <p:nvPr>
            <p:ph idx="10"/>
          </p:nvPr>
        </p:nvSpPr>
        <p:spPr>
          <a:xfrm>
            <a:off x="1979712" y="1450277"/>
            <a:ext cx="6912768" cy="403449"/>
          </a:xfrm>
        </p:spPr>
        <p:txBody>
          <a:bodyPr/>
          <a:lstStyle/>
          <a:p>
            <a:r>
              <a:rPr lang="en-US" altLang="ko-KR" sz="1600" dirty="0" smtClean="0"/>
              <a:t>This machine will automatically cut everything you want.</a:t>
            </a:r>
            <a:endParaRPr lang="ko-KR" altLang="en-US" sz="1600" dirty="0"/>
          </a:p>
        </p:txBody>
      </p:sp>
      <p:sp>
        <p:nvSpPr>
          <p:cNvPr id="6" name="Content Placeholder 1"/>
          <p:cNvSpPr txBox="1">
            <a:spLocks/>
          </p:cNvSpPr>
          <p:nvPr/>
        </p:nvSpPr>
        <p:spPr>
          <a:xfrm>
            <a:off x="1979712" y="1959218"/>
            <a:ext cx="6912768" cy="460648"/>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b="1" dirty="0"/>
              <a:t>B</a:t>
            </a:r>
            <a:r>
              <a:rPr lang="en-US" altLang="ko-KR" b="1" dirty="0" smtClean="0"/>
              <a:t>. Cut Things </a:t>
            </a:r>
            <a:r>
              <a:rPr lang="en-US" altLang="ko-KR" b="1" dirty="0"/>
              <a:t>I</a:t>
            </a:r>
            <a:r>
              <a:rPr lang="en-US" altLang="ko-KR" b="1" dirty="0" smtClean="0"/>
              <a:t>nto Slices </a:t>
            </a:r>
            <a:endParaRPr lang="en-US" b="1" dirty="0"/>
          </a:p>
        </p:txBody>
      </p:sp>
      <p:sp>
        <p:nvSpPr>
          <p:cNvPr id="7" name="Content Placeholder 4"/>
          <p:cNvSpPr txBox="1">
            <a:spLocks/>
          </p:cNvSpPr>
          <p:nvPr/>
        </p:nvSpPr>
        <p:spPr>
          <a:xfrm>
            <a:off x="2015975" y="2382811"/>
            <a:ext cx="6912768" cy="403449"/>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dirty="0" smtClean="0"/>
              <a:t>Based on your settings, you can choose how many slices you want to cut.</a:t>
            </a:r>
            <a:endParaRPr lang="ko-KR" altLang="en-US" sz="1600" dirty="0"/>
          </a:p>
        </p:txBody>
      </p:sp>
      <p:sp>
        <p:nvSpPr>
          <p:cNvPr id="8" name="Content Placeholder 1"/>
          <p:cNvSpPr txBox="1">
            <a:spLocks/>
          </p:cNvSpPr>
          <p:nvPr/>
        </p:nvSpPr>
        <p:spPr>
          <a:xfrm>
            <a:off x="1979712" y="3085021"/>
            <a:ext cx="6912768" cy="460648"/>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b="1" dirty="0" smtClean="0"/>
              <a:t>C. Cut things very equally</a:t>
            </a:r>
            <a:endParaRPr lang="en-US" b="1" dirty="0"/>
          </a:p>
        </p:txBody>
      </p:sp>
      <p:sp>
        <p:nvSpPr>
          <p:cNvPr id="9" name="Content Placeholder 4"/>
          <p:cNvSpPr txBox="1">
            <a:spLocks/>
          </p:cNvSpPr>
          <p:nvPr/>
        </p:nvSpPr>
        <p:spPr>
          <a:xfrm>
            <a:off x="1991567" y="3618079"/>
            <a:ext cx="6912768" cy="403449"/>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ko-KR" sz="1600" dirty="0" smtClean="0"/>
              <a:t>This machine will automatically detect the distance between it and things you want to cut. Meanwhile, it calculates the distance and decide where to cut so that it can cut things equally. </a:t>
            </a:r>
            <a:endParaRPr lang="ko-KR" altLang="en-US" sz="1600" dirty="0"/>
          </a:p>
        </p:txBody>
      </p:sp>
    </p:spTree>
    <p:extLst>
      <p:ext uri="{BB962C8B-B14F-4D97-AF65-F5344CB8AC3E}">
        <p14:creationId xmlns:p14="http://schemas.microsoft.com/office/powerpoint/2010/main" val="9791076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Electronic Elements</a:t>
            </a:r>
            <a:endParaRPr lang="zh-TW" altLang="en-US" dirty="0"/>
          </a:p>
        </p:txBody>
      </p:sp>
      <p:sp>
        <p:nvSpPr>
          <p:cNvPr id="3" name="內容版面配置區 2"/>
          <p:cNvSpPr>
            <a:spLocks noGrp="1"/>
          </p:cNvSpPr>
          <p:nvPr>
            <p:ph idx="1"/>
          </p:nvPr>
        </p:nvSpPr>
        <p:spPr>
          <a:xfrm>
            <a:off x="330424" y="1131590"/>
            <a:ext cx="2160240" cy="460648"/>
          </a:xfrm>
        </p:spPr>
        <p:txBody>
          <a:bodyPr/>
          <a:lstStyle/>
          <a:p>
            <a:r>
              <a:rPr lang="en-US" altLang="zh-TW" dirty="0" smtClean="0"/>
              <a:t>A. Step Motor</a:t>
            </a:r>
            <a:endParaRPr lang="zh-TW" altLang="en-US" dirty="0"/>
          </a:p>
        </p:txBody>
      </p:sp>
      <p:sp>
        <p:nvSpPr>
          <p:cNvPr id="5" name="內容版面配置區 2"/>
          <p:cNvSpPr txBox="1">
            <a:spLocks/>
          </p:cNvSpPr>
          <p:nvPr/>
        </p:nvSpPr>
        <p:spPr>
          <a:xfrm>
            <a:off x="2331942" y="1097813"/>
            <a:ext cx="2664296" cy="849681"/>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zh-TW" dirty="0"/>
              <a:t>B</a:t>
            </a:r>
            <a:r>
              <a:rPr lang="en-US" altLang="zh-TW" dirty="0" smtClean="0"/>
              <a:t>. Ultrasonic Detector</a:t>
            </a:r>
            <a:br>
              <a:rPr lang="en-US" altLang="zh-TW" dirty="0" smtClean="0"/>
            </a:br>
            <a:r>
              <a:rPr lang="en-US" altLang="zh-TW" dirty="0" smtClean="0"/>
              <a:t>(HC-SR04)</a:t>
            </a:r>
            <a:endParaRPr lang="zh-TW" altLang="en-US" dirty="0"/>
          </a:p>
        </p:txBody>
      </p:sp>
      <p:sp>
        <p:nvSpPr>
          <p:cNvPr id="6" name="內容版面配置區 2"/>
          <p:cNvSpPr txBox="1">
            <a:spLocks/>
          </p:cNvSpPr>
          <p:nvPr/>
        </p:nvSpPr>
        <p:spPr>
          <a:xfrm>
            <a:off x="5402429" y="1155494"/>
            <a:ext cx="1440160" cy="460648"/>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smtClean="0"/>
              <a:t>C. LEGO</a:t>
            </a:r>
            <a:endParaRPr lang="zh-TW" altLang="en-US" dirty="0"/>
          </a:p>
        </p:txBody>
      </p:sp>
      <p:sp>
        <p:nvSpPr>
          <p:cNvPr id="7" name="內容版面配置區 2"/>
          <p:cNvSpPr txBox="1">
            <a:spLocks/>
          </p:cNvSpPr>
          <p:nvPr/>
        </p:nvSpPr>
        <p:spPr>
          <a:xfrm>
            <a:off x="7452320" y="1131590"/>
            <a:ext cx="1440160" cy="460648"/>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smtClean="0"/>
              <a:t>D. FPGA</a:t>
            </a:r>
            <a:endParaRPr lang="zh-TW" altLang="en-US" dirty="0"/>
          </a:p>
        </p:txBody>
      </p:sp>
      <p:pic>
        <p:nvPicPr>
          <p:cNvPr id="2052" name="Picture 4" descr="「28byj-48. png」的圖片搜尋結果"/>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3357" b="100000" l="0" r="98519">
                        <a14:foregroundMark x1="18519" y1="75899" x2="18519" y2="75899"/>
                        <a14:foregroundMark x1="25463" y1="67986" x2="25463" y2="67986"/>
                        <a14:foregroundMark x1="31389" y1="79616" x2="31389" y2="79616"/>
                        <a14:foregroundMark x1="26019" y1="80695" x2="26019" y2="80695"/>
                        <a14:foregroundMark x1="23889" y1="72422" x2="23889" y2="72422"/>
                        <a14:foregroundMark x1="35185" y1="66906" x2="35185" y2="66906"/>
                        <a14:foregroundMark x1="41667" y1="71103" x2="41667" y2="71103"/>
                        <a14:foregroundMark x1="12593" y1="70264" x2="12593" y2="70264"/>
                        <a14:foregroundMark x1="32870" y1="87890" x2="32870" y2="87890"/>
                        <a14:foregroundMark x1="37870" y1="63429" x2="37870" y2="63429"/>
                        <a14:foregroundMark x1="39167" y1="64988" x2="39167" y2="64988"/>
                        <a14:foregroundMark x1="41852" y1="61751" x2="41852" y2="61751"/>
                        <a14:foregroundMark x1="41852" y1="60552" x2="41852" y2="60552"/>
                        <a14:foregroundMark x1="24537" y1="27098" x2="24537" y2="27098"/>
                        <a14:foregroundMark x1="28056" y1="30456" x2="28056" y2="30456"/>
                        <a14:foregroundMark x1="25741" y1="27458" x2="25741" y2="27458"/>
                        <a14:foregroundMark x1="26481" y1="29257" x2="26481" y2="29257"/>
                        <a14:foregroundMark x1="24537" y1="23861" x2="24537" y2="23861"/>
                        <a14:foregroundMark x1="24537" y1="23381" x2="24537" y2="23381"/>
                        <a14:foregroundMark x1="24259" y1="25060" x2="24259" y2="25060"/>
                        <a14:foregroundMark x1="21574" y1="23022" x2="21574" y2="23022"/>
                        <a14:foregroundMark x1="24167" y1="21103" x2="24167" y2="21103"/>
                        <a14:foregroundMark x1="20093" y1="24221" x2="20093" y2="24221"/>
                        <a14:foregroundMark x1="20370" y1="23141" x2="20370" y2="23141"/>
                        <a14:foregroundMark x1="22778" y1="21463" x2="22778" y2="21463"/>
                        <a14:foregroundMark x1="31111" y1="25060" x2="31111" y2="25060"/>
                        <a14:foregroundMark x1="32870" y1="24940" x2="32870" y2="24940"/>
                        <a14:foregroundMark x1="25000" y1="35132" x2="25000" y2="35132"/>
                        <a14:foregroundMark x1="50093" y1="51439" x2="50093" y2="51439"/>
                        <a14:foregroundMark x1="27407" y1="83333" x2="27407" y2="83333"/>
                      </a14:backgroundRemoval>
                    </a14:imgEffect>
                  </a14:imgLayer>
                </a14:imgProps>
              </a:ext>
              <a:ext uri="{28A0092B-C50C-407E-A947-70E740481C1C}">
                <a14:useLocalDpi xmlns:a14="http://schemas.microsoft.com/office/drawing/2010/main" val="0"/>
              </a:ext>
            </a:extLst>
          </a:blip>
          <a:srcRect/>
          <a:stretch>
            <a:fillRect/>
          </a:stretch>
        </p:blipFill>
        <p:spPr bwMode="auto">
          <a:xfrm>
            <a:off x="46439" y="1743844"/>
            <a:ext cx="2363443" cy="18436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CSR 04」的圖片搜尋結果"/>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814"/>
          <a:stretch/>
        </p:blipFill>
        <p:spPr bwMode="auto">
          <a:xfrm>
            <a:off x="2463909" y="2067694"/>
            <a:ext cx="2301604" cy="180885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EGO」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5456" y="1887170"/>
            <a:ext cx="2091483" cy="15751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2-115」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76056" y="1884632"/>
            <a:ext cx="2067944" cy="1780337"/>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4"/>
          <p:cNvSpPr txBox="1">
            <a:spLocks/>
          </p:cNvSpPr>
          <p:nvPr/>
        </p:nvSpPr>
        <p:spPr>
          <a:xfrm>
            <a:off x="-28601" y="3677520"/>
            <a:ext cx="2486193" cy="403449"/>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dirty="0" smtClean="0"/>
              <a:t>To make the knife  move up and down and move the plate forward and backward.</a:t>
            </a:r>
            <a:endParaRPr lang="ko-KR" altLang="en-US" sz="1600" dirty="0"/>
          </a:p>
        </p:txBody>
      </p:sp>
      <p:sp>
        <p:nvSpPr>
          <p:cNvPr id="17" name="Content Placeholder 4"/>
          <p:cNvSpPr txBox="1">
            <a:spLocks/>
          </p:cNvSpPr>
          <p:nvPr/>
        </p:nvSpPr>
        <p:spPr>
          <a:xfrm>
            <a:off x="2511619" y="3674820"/>
            <a:ext cx="2179707" cy="403449"/>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dirty="0" smtClean="0"/>
              <a:t>To measure the distance between the sensor and the object you want to cut</a:t>
            </a:r>
            <a:endParaRPr lang="ko-KR" altLang="en-US" sz="1600" dirty="0"/>
          </a:p>
        </p:txBody>
      </p:sp>
      <p:sp>
        <p:nvSpPr>
          <p:cNvPr id="18" name="Content Placeholder 4"/>
          <p:cNvSpPr txBox="1">
            <a:spLocks/>
          </p:cNvSpPr>
          <p:nvPr/>
        </p:nvSpPr>
        <p:spPr>
          <a:xfrm>
            <a:off x="4764586" y="3677520"/>
            <a:ext cx="2051132" cy="982462"/>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ko-KR" altLang="en-US" dirty="0"/>
          </a:p>
        </p:txBody>
      </p:sp>
      <p:sp>
        <p:nvSpPr>
          <p:cNvPr id="19" name="Content Placeholder 4"/>
          <p:cNvSpPr txBox="1">
            <a:spLocks/>
          </p:cNvSpPr>
          <p:nvPr/>
        </p:nvSpPr>
        <p:spPr>
          <a:xfrm>
            <a:off x="7030543" y="3677520"/>
            <a:ext cx="2051132" cy="837308"/>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dirty="0" smtClean="0"/>
              <a:t>To drive all the electronic elements</a:t>
            </a:r>
            <a:endParaRPr lang="ko-KR" altLang="en-US" sz="1600" dirty="0"/>
          </a:p>
        </p:txBody>
      </p:sp>
      <p:sp>
        <p:nvSpPr>
          <p:cNvPr id="24" name="Content Placeholder 4"/>
          <p:cNvSpPr txBox="1">
            <a:spLocks/>
          </p:cNvSpPr>
          <p:nvPr/>
        </p:nvSpPr>
        <p:spPr>
          <a:xfrm>
            <a:off x="4980338" y="3688555"/>
            <a:ext cx="1960411" cy="403449"/>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dirty="0" smtClean="0"/>
              <a:t>To build the substrate of the machine</a:t>
            </a:r>
            <a:endParaRPr lang="ko-KR" altLang="en-US" sz="1600" dirty="0"/>
          </a:p>
        </p:txBody>
      </p:sp>
    </p:spTree>
    <p:extLst>
      <p:ext uri="{BB962C8B-B14F-4D97-AF65-F5344CB8AC3E}">
        <p14:creationId xmlns:p14="http://schemas.microsoft.com/office/powerpoint/2010/main" val="42089251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Hardware Architecture</a:t>
            </a:r>
            <a:endParaRPr lang="zh-TW" altLang="en-US" dirty="0"/>
          </a:p>
        </p:txBody>
      </p:sp>
      <p:grpSp>
        <p:nvGrpSpPr>
          <p:cNvPr id="12" name="群組 11"/>
          <p:cNvGrpSpPr/>
          <p:nvPr/>
        </p:nvGrpSpPr>
        <p:grpSpPr>
          <a:xfrm>
            <a:off x="0" y="884467"/>
            <a:ext cx="9096150" cy="4044631"/>
            <a:chOff x="0" y="884467"/>
            <a:chExt cx="9096150" cy="4044631"/>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131590"/>
              <a:ext cx="8928992" cy="3797508"/>
            </a:xfrm>
            <a:prstGeom prst="rect">
              <a:avLst/>
            </a:prstGeom>
          </p:spPr>
        </p:pic>
        <p:pic>
          <p:nvPicPr>
            <p:cNvPr id="6" name="Picture 6" descr="「HCSR 04」的圖片搜尋結果"/>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1455" b="84545" l="1085" r="96203">
                          <a14:foregroundMark x1="54973" y1="24182" x2="54973" y2="24182"/>
                          <a14:foregroundMark x1="44123" y1="23091" x2="44123" y2="23091"/>
                          <a14:foregroundMark x1="43038" y1="22727" x2="43038" y2="22727"/>
                          <a14:foregroundMark x1="40506" y1="71818" x2="40506" y2="71818"/>
                          <a14:foregroundMark x1="46112" y1="71273" x2="46112" y2="71273"/>
                          <a14:foregroundMark x1="46655" y1="66182" x2="46655" y2="66182"/>
                          <a14:foregroundMark x1="54973" y1="66182" x2="54973" y2="66182"/>
                          <a14:foregroundMark x1="58228" y1="66000" x2="58228" y2="66000"/>
                          <a14:foregroundMark x1="48463" y1="24545" x2="48463" y2="24545"/>
                          <a14:foregroundMark x1="44846" y1="23273" x2="44846" y2="23273"/>
                        </a14:backgroundRemoval>
                      </a14:imgEffect>
                    </a14:imgLayer>
                  </a14:imgProps>
                </a:ext>
                <a:ext uri="{28A0092B-C50C-407E-A947-70E740481C1C}">
                  <a14:useLocalDpi xmlns:a14="http://schemas.microsoft.com/office/drawing/2010/main" val="0"/>
                </a:ext>
              </a:extLst>
            </a:blip>
            <a:srcRect t="20814"/>
            <a:stretch/>
          </p:blipFill>
          <p:spPr bwMode="auto">
            <a:xfrm>
              <a:off x="0" y="3651870"/>
              <a:ext cx="1202117" cy="9447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DE2-115」的圖片搜尋結果"/>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699" b="89977" l="1205" r="97390">
                          <a14:foregroundMark x1="35542" y1="10490" x2="35542" y2="10490"/>
                          <a14:foregroundMark x1="30522" y1="9091" x2="30522" y2="9091"/>
                          <a14:foregroundMark x1="33735" y1="9091" x2="33735" y2="9091"/>
                          <a14:foregroundMark x1="38755" y1="10490" x2="38755" y2="10490"/>
                          <a14:foregroundMark x1="42570" y1="10490" x2="42570" y2="10490"/>
                          <a14:foregroundMark x1="44779" y1="10490" x2="44779" y2="10490"/>
                          <a14:foregroundMark x1="27711" y1="9324" x2="27711" y2="9324"/>
                          <a14:foregroundMark x1="23092" y1="14452" x2="23092" y2="14452"/>
                          <a14:foregroundMark x1="28916" y1="6760" x2="28916" y2="6760"/>
                          <a14:foregroundMark x1="37550" y1="7226" x2="37550" y2="7226"/>
                          <a14:foregroundMark x1="40361" y1="8159" x2="40361" y2="8159"/>
                          <a14:foregroundMark x1="68474" y1="18182" x2="68474" y2="18182"/>
                          <a14:foregroundMark x1="76305" y1="16550" x2="76305" y2="16550"/>
                          <a14:foregroundMark x1="51004" y1="9790" x2="51004" y2="9790"/>
                          <a14:foregroundMark x1="42169" y1="8625" x2="42169" y2="8625"/>
                          <a14:foregroundMark x1="29518" y1="5361" x2="29518" y2="5361"/>
                          <a14:foregroundMark x1="10843" y1="35897" x2="10843" y2="35897"/>
                          <a14:foregroundMark x1="13253" y1="31702" x2="13253" y2="31702"/>
                          <a14:foregroundMark x1="6426" y1="44755" x2="6426" y2="44755"/>
                          <a14:foregroundMark x1="6225" y1="45455" x2="6225" y2="45455"/>
                          <a14:foregroundMark x1="91968" y1="26107" x2="91968" y2="26107"/>
                          <a14:foregroundMark x1="92570" y1="27972" x2="92570" y2="27972"/>
                          <a14:foregroundMark x1="94980" y1="20047" x2="94980" y2="20047"/>
                          <a14:foregroundMark x1="95382" y1="19114" x2="95382" y2="19114"/>
                          <a14:foregroundMark x1="95582" y1="21678" x2="95582" y2="21678"/>
                          <a14:foregroundMark x1="43976" y1="7925" x2="43976" y2="7925"/>
                          <a14:foregroundMark x1="23494" y1="9324" x2="23494" y2="9324"/>
                          <a14:foregroundMark x1="24900" y1="11422" x2="24900" y2="11422"/>
                          <a14:foregroundMark x1="25100" y1="7459" x2="25100" y2="7459"/>
                          <a14:foregroundMark x1="23293" y1="15618" x2="23293" y2="15618"/>
                          <a14:foregroundMark x1="22892" y1="14219" x2="22892" y2="14219"/>
                        </a14:backgroundRemoval>
                      </a14:imgEffect>
                    </a14:imgLayer>
                  </a14:imgProps>
                </a:ext>
                <a:ext uri="{28A0092B-C50C-407E-A947-70E740481C1C}">
                  <a14:useLocalDpi xmlns:a14="http://schemas.microsoft.com/office/drawing/2010/main" val="0"/>
                </a:ext>
              </a:extLst>
            </a:blip>
            <a:srcRect/>
            <a:stretch>
              <a:fillRect/>
            </a:stretch>
          </p:blipFill>
          <p:spPr bwMode="auto">
            <a:xfrm>
              <a:off x="4932040" y="884467"/>
              <a:ext cx="1207093" cy="103921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3275856" y="1131590"/>
              <a:ext cx="1656184" cy="2520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1572" y="1499032"/>
              <a:ext cx="2328180" cy="21528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6187215" y="1353508"/>
              <a:ext cx="2908935" cy="2298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8" name="Picture 4" descr="「28byj-48. png」的圖片搜尋結果"/>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3357" b="100000" l="0" r="98519">
                        <a14:foregroundMark x1="18519" y1="75899" x2="18519" y2="75899"/>
                        <a14:foregroundMark x1="25463" y1="67986" x2="25463" y2="67986"/>
                        <a14:foregroundMark x1="31389" y1="79616" x2="31389" y2="79616"/>
                        <a14:foregroundMark x1="26019" y1="80695" x2="26019" y2="80695"/>
                        <a14:foregroundMark x1="23889" y1="72422" x2="23889" y2="72422"/>
                        <a14:foregroundMark x1="35185" y1="66906" x2="35185" y2="66906"/>
                        <a14:foregroundMark x1="41667" y1="71103" x2="41667" y2="71103"/>
                        <a14:foregroundMark x1="12593" y1="70264" x2="12593" y2="70264"/>
                        <a14:foregroundMark x1="32870" y1="87890" x2="32870" y2="87890"/>
                        <a14:foregroundMark x1="37870" y1="63429" x2="37870" y2="63429"/>
                        <a14:foregroundMark x1="39167" y1="64988" x2="39167" y2="64988"/>
                        <a14:foregroundMark x1="41852" y1="61751" x2="41852" y2="61751"/>
                        <a14:foregroundMark x1="41852" y1="60552" x2="41852" y2="60552"/>
                        <a14:foregroundMark x1="24537" y1="27098" x2="24537" y2="27098"/>
                        <a14:foregroundMark x1="28056" y1="30456" x2="28056" y2="30456"/>
                        <a14:foregroundMark x1="25741" y1="27458" x2="25741" y2="27458"/>
                        <a14:foregroundMark x1="26481" y1="29257" x2="26481" y2="29257"/>
                        <a14:foregroundMark x1="24537" y1="23861" x2="24537" y2="23861"/>
                        <a14:foregroundMark x1="24537" y1="23381" x2="24537" y2="23381"/>
                        <a14:foregroundMark x1="24259" y1="25060" x2="24259" y2="25060"/>
                        <a14:foregroundMark x1="21574" y1="23022" x2="21574" y2="23022"/>
                        <a14:foregroundMark x1="24167" y1="21103" x2="24167" y2="21103"/>
                        <a14:foregroundMark x1="20093" y1="24221" x2="20093" y2="24221"/>
                        <a14:foregroundMark x1="20370" y1="23141" x2="20370" y2="23141"/>
                        <a14:foregroundMark x1="22778" y1="21463" x2="22778" y2="21463"/>
                        <a14:foregroundMark x1="31111" y1="25060" x2="31111" y2="25060"/>
                        <a14:foregroundMark x1="32870" y1="24940" x2="32870" y2="24940"/>
                        <a14:foregroundMark x1="25000" y1="35132" x2="25000" y2="35132"/>
                        <a14:foregroundMark x1="50093" y1="51439" x2="50093" y2="51439"/>
                        <a14:foregroundMark x1="27407" y1="83333" x2="27407" y2="83333"/>
                      </a14:backgroundRemoval>
                    </a14:imgEffect>
                  </a14:imgLayer>
                </a14:imgProps>
              </a:ext>
              <a:ext uri="{28A0092B-C50C-407E-A947-70E740481C1C}">
                <a14:useLocalDpi xmlns:a14="http://schemas.microsoft.com/office/drawing/2010/main" val="0"/>
              </a:ext>
            </a:extLst>
          </a:blip>
          <a:srcRect/>
          <a:stretch>
            <a:fillRect/>
          </a:stretch>
        </p:blipFill>
        <p:spPr bwMode="auto">
          <a:xfrm>
            <a:off x="7668344" y="3506347"/>
            <a:ext cx="1584176" cy="1235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0169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2058</TotalTime>
  <Words>632</Words>
  <Application>Microsoft Office PowerPoint</Application>
  <PresentationFormat>如螢幕大小 (16:9)</PresentationFormat>
  <Paragraphs>60</Paragraphs>
  <Slides>12</Slides>
  <Notes>7</Notes>
  <HiddenSlides>1</HiddenSlides>
  <MMClips>0</MMClips>
  <ScaleCrop>false</ScaleCrop>
  <HeadingPairs>
    <vt:vector size="6" baseType="variant">
      <vt:variant>
        <vt:lpstr>使用字型</vt:lpstr>
      </vt:variant>
      <vt:variant>
        <vt:i4>6</vt:i4>
      </vt:variant>
      <vt:variant>
        <vt:lpstr>佈景主題</vt:lpstr>
      </vt:variant>
      <vt:variant>
        <vt:i4>2</vt:i4>
      </vt:variant>
      <vt:variant>
        <vt:lpstr>投影片標題</vt:lpstr>
      </vt:variant>
      <vt:variant>
        <vt:i4>12</vt:i4>
      </vt:variant>
    </vt:vector>
  </HeadingPairs>
  <TitlesOfParts>
    <vt:vector size="20" baseType="lpstr">
      <vt:lpstr>맑은 고딕</vt:lpstr>
      <vt:lpstr>新細明體</vt:lpstr>
      <vt:lpstr>標楷體</vt:lpstr>
      <vt:lpstr>Arial</vt:lpstr>
      <vt:lpstr>Calibri</vt:lpstr>
      <vt:lpstr>Times New Roman</vt:lpstr>
      <vt:lpstr>Office Theme</vt:lpstr>
      <vt:lpstr>Custom Design</vt:lpstr>
      <vt:lpstr>PowerPoint 簡報</vt:lpstr>
      <vt:lpstr>Outline</vt:lpstr>
      <vt:lpstr>PowerPoint 簡報</vt:lpstr>
      <vt:lpstr>PowerPoint 簡報</vt:lpstr>
      <vt:lpstr>PowerPoint 簡報</vt:lpstr>
      <vt:lpstr>PowerPoint 簡報</vt:lpstr>
      <vt:lpstr>Functionalities</vt:lpstr>
      <vt:lpstr>Electronic Elements</vt:lpstr>
      <vt:lpstr>Hardware Architecture</vt:lpstr>
      <vt:lpstr>HC-SR04 </vt:lpstr>
      <vt:lpstr>Detail of Controller </vt:lpstr>
      <vt:lpstr>PowerPoint 簡報</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莊育權</cp:lastModifiedBy>
  <cp:revision>71</cp:revision>
  <dcterms:created xsi:type="dcterms:W3CDTF">2014-04-01T16:27:38Z</dcterms:created>
  <dcterms:modified xsi:type="dcterms:W3CDTF">2018-01-19T01:31:14Z</dcterms:modified>
</cp:coreProperties>
</file>